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ink/ink6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2.xml" ContentType="application/inkml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7" r:id="rId16"/>
    <p:sldId id="271" r:id="rId17"/>
    <p:sldId id="272" r:id="rId18"/>
    <p:sldId id="274" r:id="rId19"/>
    <p:sldId id="276" r:id="rId20"/>
    <p:sldId id="275" r:id="rId21"/>
    <p:sldId id="278" r:id="rId22"/>
    <p:sldId id="279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660"/>
  </p:normalViewPr>
  <p:slideViewPr>
    <p:cSldViewPr>
      <p:cViewPr varScale="1">
        <p:scale>
          <a:sx n="38" d="100"/>
          <a:sy n="38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2452712160979874"/>
                  <c:y val="-0.22516550014581516"/>
                </c:manualLayout>
              </c:layout>
              <c:showVal val="1"/>
            </c:dLbl>
            <c:dLbl>
              <c:idx val="1"/>
              <c:layout>
                <c:manualLayout>
                  <c:x val="0.16535629921259848"/>
                  <c:y val="0.17384696704578595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Sheet1!$B$2:$B$3</c:f>
              <c:strCache>
                <c:ptCount val="2"/>
                <c:pt idx="0">
                  <c:v>Retailer</c:v>
                </c:pt>
                <c:pt idx="1">
                  <c:v>Manufacturer</c:v>
                </c:pt>
              </c:strCache>
            </c:strRef>
          </c:cat>
          <c:val>
            <c:numRef>
              <c:f>Sheet1!$A$2:$A$3</c:f>
              <c:numCache>
                <c:formatCode>General</c:formatCode>
                <c:ptCount val="2"/>
                <c:pt idx="0">
                  <c:v>28</c:v>
                </c:pt>
                <c:pt idx="1">
                  <c:v>11.1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913637357830277"/>
                  <c:y val="-0.23269721493146694"/>
                </c:manualLayout>
              </c:layout>
              <c:showVal val="1"/>
            </c:dLbl>
            <c:dLbl>
              <c:idx val="1"/>
              <c:layout>
                <c:manualLayout>
                  <c:x val="0.16790813648293978"/>
                  <c:y val="0.165452755905511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11.82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Sheet1!$B$2:$B$3</c:f>
              <c:strCache>
                <c:ptCount val="2"/>
                <c:pt idx="0">
                  <c:v>Retailer</c:v>
                </c:pt>
                <c:pt idx="1">
                  <c:v>Manufacturer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28.5</c:v>
                </c:pt>
                <c:pt idx="1">
                  <c:v>11.32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</c:chart>
  <c:externalData r:id="rId1"/>
</c:chartSpace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5-29T18:10:26.28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-8 942 10,'20'4'22,"-20"-4"-1,21-9-16,-21 9-5,21-14 0,-21 14 0,20-19 1,-5 8 0,-15 11 0,30-25 0,-30 25 2,34-22-1,-16 9 1,6 8 0,-2-4 1,4 9 0,2-3 1,8 4-1,2-1 0,8 4-1,4-2 0,4 1-1,5 1 0,1-3-1,0 1 0,-2-2-1,-5 0 0,-2-2 0,-7 2 1,-3-1-1,-8-3 0,-6 2-1,-4 2 0,-7-1 1,-16 1-1,21-2 0,-21 2 0,0 0-1,0 0 1,0 0 0,0 0 0,-16 3 0,16-3 0,-21 2 0,21-2 2,-23 0-1,23 0 1,-18-7 0,18 7 1,-10-17-1,10 17 0,3-28 0,2 8 0,4-3 0,4-5 0,1-5-1,-2-4 1,4-3 2,-4-3-1,4 1 1,-5-7-1,1 3 2,-3-5-2,5 4 2,0 1-3,0 1 0,1-1 1,-3 5-1,0 6 0,-1 7 0,-2 5-1,-2 7 1,-7 16-1,0 0 0,0 0 0,0 0 0,17-7 0,-17 7 0,0 0 0,22 13-1,-22-13-2,0 0-4,23-2-21,-23 2-3,3-18 1,-6-3-1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5-29T18:10:42.98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1-2 3,'20'9'10,"-20"-9"-1,21 5-2,-21-5-1,21 4-1,-21-4-1,20-2 0,-20 2-1,16-2 1,-16 2-1,19-5 0,-19 5 0,19-4-1,-19 4 0,27 0 1,-27 0-1,32 2-1,-15 0 0,6 1 0,0 1 0,7-1-1,-3 3 1,6-1 0,-1 2 0,5 0 0,0 2 0,4 1 0,3 1 1,7-1-1,4 1 0,3-1 0,9 3-1,5-1 1,3 0 0,4 1-1,6-3 1,-2 6 0,0-2 0,1 4 0,-6-1 0,1 4 0,-1 0-1,0 2 1,-4 0-1,2 2 0,0-2 0,3-1 0,1 1 1,-1 0-1,-1-2 0,1 4 1,-5-2-1,-1-1 0,-6-1 1,-2 4-1,2-2-1,-3 0 2,-1 3-2,3-1 0,-1-1 0,0 4 1,4-1-1,0 1 1,-2 0 0,2 0-1,-2-1 1,-5 2 1,1 1-1,-1-2 0,-2 6 0,2-3 0,1 6 0,3 0 1,1 5-1,3 1 0,-1 0 0,5 3 1,-1 2-1,1 3 1,0-4-1,-3 4 1,-3-4-1,1 3 1,-2-3-1,-3 0 0,-1 1 1,-1 3-2,-2-4 1,0 4-1,2-2 1,2 4-1,-1 2 1,1-1-1,-1 2 1,-3 1 0,4 4 0,-4-1 0,0 3 0,-4-1 0,-3 1 0,0 0 1,-3 0-2,-3 1 2,-1-5 0,-2 3 1,-5-1-1,3 3-2,-4-3 3,-3 4-3,-3 0 3,-2 4-3,-7-3 2,0 7-3,-6-3 2,-3 0 1,-3 4-1,-1 1 1,-2-1-1,-1 0 1,0-2-1,-2 2 1,0-2-1,2 2-1,0-2 1,0 2 0,1 1 0,-1 2-1,0 10 1,0-1-1,-2 3 1,0-1 1,2 4-2,2-5 2,4-2-2,-3 3 2,2-8-1,3-1-1,2-1 0,1-1 0,1 4 1,1 3-1,-1 6 1,1-2-1,-5 3 0,7-3 2,-6 2-1,1-1 1,3-1-1,-1-4-1,0-3 2,6 2-2,2-8 2,3 8-2,1-7 2,8 1-2,-3-2 1,4 3 1,-1-3 0,3 1 0,2-1-1,2-1 1,-2-3 0,4-1-1,0-7 1,5 2 0,0-5 0,5-4-1,0-1 1,4-3-1,0-1 0,0-2 1,1-3-1,-1-2 0,0 0 0,-4-5 0,-2-2-1,-3-2 2,0-2-2,0-1 2,-3-2-2,4-2 1,-1-6 0,-1 3 1,-1-4-2,-4-1 1,-1-6 0,-2 0 1,-6-4-1,-7 1 0,-2-4 0,-3 0 0,-1-5 0,-1-1 0,-1-2 1,2 1-1,2-4 0,-1 1 0,2-3 0,1-1 0,-3 0 0,1 0 0,-1 2 0,0-2 0,-1 2 0,0-2 0,-4 0 1,2 1-2,0 1 1,0 0 0,0-2 0,0 1 0,0-1 0,-2 0 0,-2-1 1,-1 1-1,-18 7 0,26-16 0,-26 16 1,16-14-1,-16 14 0,0 0 0,0 0 0,0 0 0,9-16 0,-9 16 0,0 0-1,0 0 1,0 0 0,0 0 0,0 0 0,0 0-1,0 0 1,0 0 0,0 0-1,0 0 1,0 0 0,0 0 0,0 0 0,4 17 1,-4-17-1,19 13 0,-19-13 1,28 10 0,-12-8-1,4-2 0,-3-2 0,5-3 0,0-2 1,0 2-1,-3-1 0,0 1 0,-19 5-1,27-7 1,-27 7-2,0 0-3,19 14-25,-19-14-1,0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5-29T18:10:44.09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0-1 6,'0'0'11,"0"0"-9,0 0 1,0 0 2,0 0 1,0 0 1,21 4 0,-21-4 0,0 0 0,18-6-2,-18 6 0,24 7-2,-6 0 0,0 2-2,10 2 0,2 1 1,9 2-1,1 2 0,10 0 1,-3-2 0,6 3 0,0-6 0,-2 3-1,-1-4 1,-3 5-1,-1-5 1,-5 1-1,-2-4-1,-2 1 1,-4-2-1,-6-1 0,-6-2 0,-3 1 1,-18-4-1,21 0 0,-21 0 1,0 0-1,0 0 0,0 0 0,0 0 1,0 0-1,0 0 0,-18 9 0,18-9 0,-19 12 0,19-12 0,-28 30 0,13-7 0,1 3 0,-3 8 0,4 2 0,-4 7 0,1 4 1,-4-1-1,1 3 0,-2 0 0,-2-1 1,-2-6 0,0 0 0,1-2 0,1-3 0,0-9 1,5-1-1,-1-8 0,5 0 0,-2-5 1,16-14-2,-20 20 1,20-20-2,0 0 1,-21 17 0,21-17-1,0 0 0,-5 16 0,5-16-5,25 7-20,-8-12-4,15-4-2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5-29T18:10:57.827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622C92AC-6EC7-4F11-B225-AC2B76EF8910}" emma:medium="tactile" emma:mode="ink">
          <msink:context xmlns:msink="http://schemas.microsoft.com/ink/2010/main" type="writingRegion" rotatedBoundingBox="11452,5081 12481,6479 12040,6804 11011,5406"/>
        </emma:interpretation>
      </emma:emma>
    </inkml:annotationXML>
    <inkml:traceGroup>
      <inkml:annotationXML>
        <emma:emma xmlns:emma="http://www.w3.org/2003/04/emma" version="1.0">
          <emma:interpretation id="{44A0BAAA-72DC-493C-8F89-06B78EB253B2}" emma:medium="tactile" emma:mode="ink">
            <msink:context xmlns:msink="http://schemas.microsoft.com/ink/2010/main" type="paragraph" rotatedBoundingBox="11452,5081 12481,6479 12040,6804 11011,54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18B5E9-BD0B-43F5-A5B0-40915CA64C2E}" emma:medium="tactile" emma:mode="ink">
              <msink:context xmlns:msink="http://schemas.microsoft.com/ink/2010/main" type="line" rotatedBoundingBox="11452,5081 12481,6479 12040,6804 11011,5406"/>
            </emma:interpretation>
          </emma:emma>
        </inkml:annotationXML>
        <inkml:traceGroup>
          <inkml:annotationXML>
            <emma:emma xmlns:emma="http://www.w3.org/2003/04/emma" version="1.0">
              <emma:interpretation id="{FBB3290A-DE70-4CBB-A1A6-6E2DC19D2744}" emma:medium="tactile" emma:mode="ink">
                <msink:context xmlns:msink="http://schemas.microsoft.com/ink/2010/main" type="inkWord" rotatedBoundingBox="11452,5081 12481,6479 12040,6804 11011,5406"/>
              </emma:interpretation>
              <emma:one-of disjunction-type="recognition" id="oneOf0">
                <emma:interpretation id="interp0" emma:lang="en-US" emma:confidence="0">
                  <emma:literal>in</emma:literal>
                </emma:interpretation>
                <emma:interpretation id="interp1" emma:lang="en-US" emma:confidence="0">
                  <emma:literal>big</emma:literal>
                </emma:interpretation>
                <emma:interpretation id="interp2" emma:lang="en-US" emma:confidence="0">
                  <emma:literal>big.</emma:literal>
                </emma:interpretation>
                <emma:interpretation id="interp3" emma:lang="en-US" emma:confidence="0">
                  <emma:literal>an</emma:literal>
                </emma:interpretation>
                <emma:interpretation id="interp4" emma:lang="en-US" emma:confidence="0">
                  <emma:literal>wig</emma:literal>
                </emma:interpretation>
              </emma:one-of>
            </emma:emma>
          </inkml:annotationXML>
          <inkml:trace contextRef="#ctx0" brushRef="#br0">363 63 28,'0'0'29,"15"-21"1,-15 21-1,10-21-23,-10 21 2,0 0-1,27-11-1,-27 11-2,0 0-1,0 0-1,17-10 0,-17 10-1,0 0 1,-19 7-1,3 3-1,-9 6 1,-3 4-1,-9 2 1,-2 6-1,-3 2 0,-1 2 0,5 0 0,-1-4 0,7-2 0,7-1 0,4-6 0,5-3 0,16-16 0,-12 26 1,12-26-1,0 0 1,28 18-1,-7-16 1,4-1-1,7-1 0,0-1 0,3 1 0,-3-2 0,-4 2 0,-2 3 0,-5 4 0,-21-7-1,22 25 1,-21-6-1,-6 4 1,-2 2 0,-2 3 0,0 0-1,1-2 2,2-1-1,6 1 0,2-3 0,5-4 1,-7-19-1,25 18 0,-8-15 1,3-3-1,3-5 0,0-7 2,2-4-2,1-1 1,-1 2-1,3 1 1,-3 0-1,-1 2 1,-1 3-1,-1 4-1,-1 5-1,-21 0-4,33 9-19,-33-9-7,16 12 0,-16-12 0</inkml:trace>
          <inkml:trace contextRef="#ctx0" brushRef="#br0" timeOffset="293.0167">750 759 31,'27'14'30,"-27"-14"2,21 11-2,-21-11-16,0 0-7,0 0 1,0 0-2,3 15-3,-3-15 0,-30 14-2,9-3 1,-5-2-1,-4 1-1,-2 3 0,2-1 0,2 0-1,-1-3-3,13 9-4,-12-18-20,28 0-4,-16 8 0,16-8-1</inkml:trace>
          <inkml:trace contextRef="#ctx0" brushRef="#br0" timeOffset="873.0499">974 1061 41,'0'0'30,"0"0"0,0 0 0,-16 18-26,-1-15 0,17-3 1,-39 25-2,16-8-2,-4 1 0,1 1 0,-1-3 0,8 2 0,1-8 0,18-10 0,-23 14 0,23-14 0,0 0 0,0 0-1,27-24 1,-6 10-1,7-2 0,6-2 0,-1 2 0,1 2 0,-4 4 0,-5 5-1,-6 5 1,-19 0-1,11 22 1,-24 3-1,-3 8 1,-3 8 0,-4 5-1,2 3 2,3 0-1,6 0 1,8-8 1,11-3-1,6-10 0,8-5 1,5-12 0,8-6-1,1-9 0,8-3 1,-3-5 0,4-4-2,2-3 1,0 0-1,-2-1 1,-1 4-1,-8 4-1,-7-5-5,6 11-25,-34 6-1,0 0-3,7-21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3-05-29T18:11:00.332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Group>
    <inkml:annotationXML>
      <emma:emma xmlns:emma="http://www.w3.org/2003/04/emma" version="1.0">
        <emma:interpretation id="{4AE6A0DF-519A-4725-8756-FBF86E812BD2}" emma:medium="tactile" emma:mode="ink">
          <msink:context xmlns:msink="http://schemas.microsoft.com/ink/2010/main" type="writingRegion" rotatedBoundingBox="9622,9424 11141,10376 10865,10816 9346,9864"/>
        </emma:interpretation>
      </emma:emma>
    </inkml:annotationXML>
    <inkml:traceGroup>
      <inkml:annotationXML>
        <emma:emma xmlns:emma="http://www.w3.org/2003/04/emma" version="1.0">
          <emma:interpretation id="{C3D2454A-A799-44FD-9D57-09ACC93687FA}" emma:medium="tactile" emma:mode="ink">
            <msink:context xmlns:msink="http://schemas.microsoft.com/ink/2010/main" type="paragraph" rotatedBoundingBox="9622,9424 11141,10376 10865,10816 9346,98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9A1177-B955-4050-A792-AC190D1B1B2E}" emma:medium="tactile" emma:mode="ink">
              <msink:context xmlns:msink="http://schemas.microsoft.com/ink/2010/main" type="line" rotatedBoundingBox="9622,9423 11141,10376 10865,10816 9346,9864"/>
            </emma:interpretation>
          </emma:emma>
        </inkml:annotationXML>
        <inkml:traceGroup>
          <inkml:annotationXML>
            <emma:emma xmlns:emma="http://www.w3.org/2003/04/emma" version="1.0">
              <emma:interpretation id="{021D1DD2-7821-4FE2-97A8-FF2824421EC2}" emma:medium="tactile" emma:mode="ink">
                <msink:context xmlns:msink="http://schemas.microsoft.com/ink/2010/main" type="inkWord" rotatedBoundingBox="9622,9423 11141,10376 10865,10816 9346,9864"/>
              </emma:interpretation>
              <emma:one-of disjunction-type="recognition" id="oneOf0">
                <emma:interpretation id="interp0" emma:lang="en-US" emma:confidence="0">
                  <emma:literal>win</emma:literal>
                </emma:interpretation>
                <emma:interpretation id="interp1" emma:lang="en-US" emma:confidence="0">
                  <emma:literal>her</emma:literal>
                </emma:interpretation>
                <emma:interpretation id="interp2" emma:lang="en-US" emma:confidence="0">
                  <emma:literal>win,</emma:literal>
                </emma:interpretation>
                <emma:interpretation id="interp3" emma:lang="en-US" emma:confidence="0">
                  <emma:literal>Win</emma:literal>
                </emma:interpretation>
                <emma:interpretation id="interp4" emma:lang="en-US" emma:confidence="0">
                  <emma:literal>Lin</emma:literal>
                </emma:interpretation>
              </emma:one-of>
            </emma:emma>
          </inkml:annotationXML>
          <inkml:trace contextRef="#ctx0" brushRef="#br0">122 0 42,'0'0'30,"0"0"0,0 0-1,0 0-27,0 0 1,0 0-1,3 22 1,-4-2 0,-1 10-2,-5 3 1,-2 7-1,-3 4-1,-2 4 0,-1-3 0,0-2 1,-1-5-1,2-4 0,1-10 0,6-8 1,7-16-1,0 0 1,0 0-1,27-10 0,-8-8 1,8 0-1,3 1 0,1-1 0,-1 4 0,-1 4 0,-5 6 0,-6 8-1,-18-4 1,12 31 0,-17-8 0,-6 9 0,-3 5-1,0 0 2,0-1-1,3 1 0,8-5 0,3-2 1,7-11-1,11-3 1,5-9 0,5-5 0,5-13 0,8-1-1,1-7 1,6-4 0,-2-2-1,-2 2 1,-5 2-1,-6 2 0,-6 7 0,-9 1 0,-18 11-2,0 0-1,0 0-6,-16 11-22,16-11 0,-22 26-1,17-8 1</inkml:trace>
          <inkml:trace contextRef="#ctx0" brushRef="#br0" timeOffset="283.0162">860 667 33,'5'-16'30,"-5"16"3,0 0-2,0 0-10,-19 11-17,19-11 0,-29 23 1,10-6-4,-7 1 0,-1 7-1,-5-1-1,1-1 1,2-2-2,1-2-2,12 4-5,-10-12-20,26-11-4,-9 16 1,9-16-1</inkml:trace>
          <inkml:trace contextRef="#ctx0" brushRef="#br0" timeOffset="839.048">1114 855 42,'0'0'31,"-16"11"2,16-11-3,-33 21-26,15-4-1,-9-2 0,4 6 0,-5-2-2,4 0 0,1 1 0,5-5 0,2-4-1,16-11 1,0 0 0,0 0-1,0 0 1,16-26 0,3 5 0,4-2-1,9-2 0,0-1 0,1 1 0,-3 9-1,-1 6 1,-5 6-1,-6 8 1,-18-4-1,18 28 1,-18 0-1,-4 5 1,-1 3 1,-2-1-1,1 3 0,1 3 0,5-3 1,2-2-1,7-5 0,1-6 1,8-8-1,1-6 1,8-8 0,-1-10 0,6-8 1,0-10-1,1-5 1,5-5 0,2 0 1,-3-2-2,-1 3 0,-3 6 0,-5 4-2,-1 15-7,-27 9-24,24-5-2,-24 5-2,20 9-1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8C90B-5975-456B-BE74-3CB703F3EE0F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475B-A4E8-4A6D-BD3B-BF66017CF5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68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D5AB-2828-41D3-AAEB-B854D1839FF7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43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463-252C-4796-8CDD-3E40B01E11F3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457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BD13-7CF8-4E41-ABFD-CABBC54D2D90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4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CEE1-090C-405B-BEF6-0149795B924A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763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2686-E9FA-4A2E-91F4-3089F427F78F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647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EC11-1549-452B-872E-3C34EADDC435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750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2B8-63BC-4BAE-B591-E71F5738D5F8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29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724E-EEAE-4430-8AFD-4389ED0BAC14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76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C4EB-86F4-45DC-BFFB-37F6DEB4050A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55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5A3F-D4C5-426A-80E6-A2DABA2B4BED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8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5DB1-DF1F-48C1-8286-E5F41691448F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522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662A-8D38-43CB-91D7-6CA6B4788F26}" type="datetime1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9440-32CF-4A92-8708-97C51D233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094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1.emf"/><Relationship Id="rId3" Type="http://schemas.openxmlformats.org/officeDocument/2006/relationships/chart" Target="../charts/chart2.xml"/><Relationship Id="rId7" Type="http://schemas.openxmlformats.org/officeDocument/2006/relationships/image" Target="../media/image8.emf"/><Relationship Id="rId12" Type="http://schemas.openxmlformats.org/officeDocument/2006/relationships/customXml" Target="../ink/ink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0.emf"/><Relationship Id="rId15" Type="http://schemas.openxmlformats.org/officeDocument/2006/relationships/image" Target="../media/image12.emf"/><Relationship Id="rId10" Type="http://schemas.openxmlformats.org/officeDocument/2006/relationships/customXml" Target="../ink/ink4.xml"/><Relationship Id="rId4" Type="http://schemas.openxmlformats.org/officeDocument/2006/relationships/image" Target="../media/image7.emf"/><Relationship Id="rId9" Type="http://schemas.openxmlformats.org/officeDocument/2006/relationships/image" Target="../media/image9.emf"/><Relationship Id="rId14" Type="http://schemas.openxmlformats.org/officeDocument/2006/relationships/customXml" Target="../ink/ink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543800" cy="7810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Managing Supply Chains: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Concepts, Tools, Applications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Chapter 5: Coordination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715000"/>
            <a:ext cx="8686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</a:t>
            </a:r>
            <a:r>
              <a:rPr lang="en-US" dirty="0" err="1" smtClean="0"/>
              <a:t>powerpoints</a:t>
            </a:r>
            <a:r>
              <a:rPr lang="en-US" dirty="0" smtClean="0"/>
              <a:t> are a companion to the book: Managing Supply Chains: Concepts, Tools and Applications by Ananth. V . Iyer, Hercher Publishing Inc., ISBN 978-1-939297-01-3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9B17-6098-4905-B17A-D3916156A7D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1242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91381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7030"/>
    </mc:Choice>
    <mc:Fallback>
      <p:transition spd="slow" advTm="2703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 – A Model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Single Manufacturer – cost “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” to reserve capacity, cost per unit “c” to manufacture </a:t>
            </a:r>
          </a:p>
          <a:p>
            <a:r>
              <a:rPr lang="en-US" sz="2800" dirty="0" smtClean="0"/>
              <a:t>Wholesale price “w”</a:t>
            </a:r>
          </a:p>
          <a:p>
            <a:r>
              <a:rPr lang="en-US" sz="2800" dirty="0" smtClean="0"/>
              <a:t>Retail price “r”</a:t>
            </a:r>
          </a:p>
          <a:p>
            <a:r>
              <a:rPr lang="en-US" sz="2800" dirty="0" smtClean="0"/>
              <a:t>Demand is uncertain, mean </a:t>
            </a:r>
            <a:r>
              <a:rPr lang="el-GR" sz="2800" dirty="0" smtClean="0"/>
              <a:t>μ</a:t>
            </a:r>
            <a:r>
              <a:rPr lang="en-US" sz="2800" dirty="0" smtClean="0"/>
              <a:t>, standard deviation </a:t>
            </a:r>
            <a:r>
              <a:rPr lang="el-GR" sz="2800" dirty="0" smtClean="0"/>
              <a:t>σ</a:t>
            </a:r>
            <a:endParaRPr lang="en-US" sz="2800" dirty="0" smtClean="0"/>
          </a:p>
          <a:p>
            <a:r>
              <a:rPr lang="en-US" sz="2800" dirty="0" smtClean="0"/>
              <a:t>Manufacturer chooses capacity “K”</a:t>
            </a:r>
          </a:p>
          <a:p>
            <a:r>
              <a:rPr lang="en-US" sz="2800" dirty="0" smtClean="0"/>
              <a:t>Retailer orders “L” periods later, after observing demand</a:t>
            </a:r>
          </a:p>
          <a:p>
            <a:r>
              <a:rPr lang="en-US" sz="2800" dirty="0" smtClean="0"/>
              <a:t>Orders satisfied up to capacity “K”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081338" y="6095999"/>
            <a:ext cx="298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3602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Supply Chain Optimal Decisions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 – optimal capacity to maximize supply chain profit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) = (r-c-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)/(r-c)   </a:t>
            </a:r>
          </a:p>
          <a:p>
            <a:pPr marL="0" indent="0">
              <a:buNone/>
            </a:pPr>
            <a:r>
              <a:rPr lang="en-US" dirty="0" smtClean="0"/>
              <a:t>(Set Cs = r-c-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  and </a:t>
            </a:r>
            <a:r>
              <a:rPr lang="en-US" dirty="0" err="1" smtClean="0"/>
              <a:t>Ce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 and Cs/(</a:t>
            </a:r>
            <a:r>
              <a:rPr lang="en-US" dirty="0" err="1" smtClean="0"/>
              <a:t>Cs+Ce</a:t>
            </a:r>
            <a:r>
              <a:rPr lang="en-US" dirty="0" smtClean="0"/>
              <a:t>) is the optimal critical </a:t>
            </a:r>
            <a:r>
              <a:rPr lang="en-US" dirty="0" err="1" smtClean="0"/>
              <a:t>fractile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029200"/>
            <a:ext cx="16589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9944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Manufacturer Optimal Capacity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manufacturer chooses capacity </a:t>
            </a:r>
          </a:p>
          <a:p>
            <a:r>
              <a:rPr lang="en-US" dirty="0" smtClean="0"/>
              <a:t>F(K) = (w-c-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)/(w-c)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105400"/>
            <a:ext cx="4148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0232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Example – Supply Chain Decisions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dirty="0" smtClean="0"/>
              <a:t>See Table 5.1 for demands</a:t>
            </a:r>
          </a:p>
          <a:p>
            <a:r>
              <a:rPr lang="en-US" dirty="0"/>
              <a:t>r</a:t>
            </a:r>
            <a:r>
              <a:rPr lang="en-US" dirty="0" smtClean="0"/>
              <a:t>=4,w=2,c=0.6,c</a:t>
            </a:r>
            <a:r>
              <a:rPr lang="en-US" baseline="-25000" dirty="0" smtClean="0"/>
              <a:t>k</a:t>
            </a:r>
            <a:r>
              <a:rPr lang="en-US" dirty="0" smtClean="0"/>
              <a:t>=0.5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Kc</a:t>
            </a:r>
            <a:r>
              <a:rPr lang="en-US" dirty="0" smtClean="0"/>
              <a:t>) = (4-0.6-0.5)/(4-0.6) = 0.852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 = 20 (from Table 5.1)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Associated expected profit = 40.32 (Table 5.2)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791200"/>
            <a:ext cx="3800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1932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Manufacturer Chooses Capacity – Supply Chain Impact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Wholesale price contract</a:t>
            </a:r>
          </a:p>
          <a:p>
            <a:r>
              <a:rPr lang="en-US" dirty="0" smtClean="0"/>
              <a:t>Manufacturer chooses capacity independently to maximize his profit</a:t>
            </a:r>
          </a:p>
          <a:p>
            <a:r>
              <a:rPr lang="en-US" dirty="0" smtClean="0"/>
              <a:t>F(K</a:t>
            </a:r>
            <a:r>
              <a:rPr lang="en-US" baseline="-25000" dirty="0" smtClean="0"/>
              <a:t>w</a:t>
            </a:r>
            <a:r>
              <a:rPr lang="en-US" dirty="0" smtClean="0"/>
              <a:t>) = (2-0.6-0.5)/(2-0.6) = 0.643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 = 17</a:t>
            </a:r>
          </a:p>
          <a:p>
            <a:r>
              <a:rPr lang="en-US" dirty="0" smtClean="0"/>
              <a:t>Manufacturer expected profit = 11.1</a:t>
            </a:r>
          </a:p>
          <a:p>
            <a:r>
              <a:rPr lang="en-US" dirty="0" smtClean="0"/>
              <a:t>Retailer expected profit = 28</a:t>
            </a:r>
          </a:p>
          <a:p>
            <a:r>
              <a:rPr lang="en-US" dirty="0" smtClean="0"/>
              <a:t>Associated Supply Chain Profit = 39.1 (&lt; 40.32) </a:t>
            </a:r>
          </a:p>
          <a:p>
            <a:r>
              <a:rPr lang="en-US" dirty="0" smtClean="0"/>
              <a:t>Why ?</a:t>
            </a:r>
          </a:p>
          <a:p>
            <a:r>
              <a:rPr lang="en-US" dirty="0" smtClean="0"/>
              <a:t>Double marginalization – each entity looks out for their portion of the profit thus makes suboptimal decisions for the supply chain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84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86" y="13403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Expected Profits with a wholesale price agreement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67298"/>
            <a:ext cx="7704773" cy="43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876800" y="16002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172200" y="1447800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0" y="5486400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K=17 maximizes manufacturer profits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3962400" y="4419600"/>
            <a:ext cx="914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953869"/>
            <a:ext cx="2362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K=20 maximizes supply chain profits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4179" y="6400800"/>
            <a:ext cx="666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wholesale price agreement does not coordinate the supply chain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17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or pay contract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Retailer pays “w” per unit taken and “</a:t>
            </a:r>
            <a:r>
              <a:rPr lang="el-GR" dirty="0" smtClean="0"/>
              <a:t>τ</a:t>
            </a:r>
            <a:r>
              <a:rPr lang="en-US" dirty="0" smtClean="0"/>
              <a:t>” per unit of leftover capacity</a:t>
            </a:r>
          </a:p>
          <a:p>
            <a:r>
              <a:rPr lang="en-US" dirty="0" smtClean="0"/>
              <a:t>Thus the manufacturer critical </a:t>
            </a:r>
            <a:r>
              <a:rPr lang="en-US" dirty="0" err="1" smtClean="0"/>
              <a:t>fractile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(w-c-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)/(w-c-</a:t>
            </a:r>
            <a:r>
              <a:rPr lang="el-GR" dirty="0" smtClean="0"/>
              <a:t>τ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Set it equal to (r-c-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)/(r-c) to get</a:t>
            </a:r>
          </a:p>
          <a:p>
            <a:r>
              <a:rPr lang="el-GR" dirty="0" smtClean="0"/>
              <a:t>τ</a:t>
            </a:r>
            <a:r>
              <a:rPr lang="en-US" dirty="0" smtClean="0"/>
              <a:t>=(r-w)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/(r-c-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So if w=1.95, calculate </a:t>
            </a:r>
            <a:r>
              <a:rPr lang="el-GR" dirty="0" smtClean="0"/>
              <a:t>τ</a:t>
            </a:r>
            <a:r>
              <a:rPr lang="en-US" dirty="0" smtClean="0"/>
              <a:t>=0.35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572000"/>
            <a:ext cx="1933575" cy="194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6041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or pay contract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r=4,w=1.95,c=0.6,c</a:t>
            </a:r>
            <a:r>
              <a:rPr lang="en-US" baseline="-25000" dirty="0" smtClean="0"/>
              <a:t>k</a:t>
            </a:r>
            <a:r>
              <a:rPr lang="en-US" dirty="0" smtClean="0"/>
              <a:t>=0.5, </a:t>
            </a:r>
            <a:r>
              <a:rPr lang="el-GR" dirty="0" smtClean="0"/>
              <a:t>τ</a:t>
            </a:r>
            <a:r>
              <a:rPr lang="en-US" dirty="0" smtClean="0"/>
              <a:t>=0.35</a:t>
            </a:r>
          </a:p>
          <a:p>
            <a:r>
              <a:rPr lang="en-US" sz="3000" dirty="0" smtClean="0"/>
              <a:t>Manufacturer service level </a:t>
            </a:r>
          </a:p>
          <a:p>
            <a:r>
              <a:rPr lang="en-US" sz="3000" dirty="0" smtClean="0"/>
              <a:t>= (1.95-0.6-0.5)/(1.95-0.6-0.35)= 0.85</a:t>
            </a:r>
          </a:p>
          <a:p>
            <a:r>
              <a:rPr lang="en-US" dirty="0" smtClean="0"/>
              <a:t>Manufacturer chosen K = 20 </a:t>
            </a:r>
          </a:p>
          <a:p>
            <a:r>
              <a:rPr lang="en-US" dirty="0" smtClean="0"/>
              <a:t>Manufacturer expected profit = 11.82</a:t>
            </a:r>
          </a:p>
          <a:p>
            <a:r>
              <a:rPr lang="en-US" dirty="0" smtClean="0"/>
              <a:t>Retailer expected profit = 28.5</a:t>
            </a:r>
          </a:p>
          <a:p>
            <a:r>
              <a:rPr lang="en-US" dirty="0" smtClean="0"/>
              <a:t>Supply Chain profit = 40.32</a:t>
            </a:r>
          </a:p>
          <a:p>
            <a:r>
              <a:rPr lang="en-US" dirty="0" smtClean="0"/>
              <a:t>Coordinated Supply Chain with a coordinating take-or-pay agreement – generates a win-win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703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Pie Chart View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6315876"/>
              </p:ext>
            </p:extLst>
          </p:nvPr>
        </p:nvGraphicFramePr>
        <p:xfrm>
          <a:off x="304800" y="1066800"/>
          <a:ext cx="3810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27542727"/>
              </p:ext>
            </p:extLst>
          </p:nvPr>
        </p:nvGraphicFramePr>
        <p:xfrm>
          <a:off x="4572000" y="3810000"/>
          <a:ext cx="4191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1295400"/>
            <a:ext cx="3581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Uncoordinated Supply Chain</a:t>
            </a:r>
          </a:p>
          <a:p>
            <a:endParaRPr lang="en-US" dirty="0"/>
          </a:p>
          <a:p>
            <a:r>
              <a:rPr lang="en-US" dirty="0" smtClean="0"/>
              <a:t>Wholesale Price Agreement</a:t>
            </a:r>
          </a:p>
          <a:p>
            <a:endParaRPr lang="en-US" dirty="0"/>
          </a:p>
          <a:p>
            <a:r>
              <a:rPr lang="en-US" dirty="0" smtClean="0"/>
              <a:t>Manufacturer chooses Capacity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Supply Chain Profit = 39.1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4191000"/>
            <a:ext cx="3886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Coordinated Supply Chain</a:t>
            </a:r>
          </a:p>
          <a:p>
            <a:endParaRPr lang="en-US" dirty="0"/>
          </a:p>
          <a:p>
            <a:r>
              <a:rPr lang="en-US" dirty="0" smtClean="0"/>
              <a:t>Take or pay contract for capacity</a:t>
            </a:r>
          </a:p>
          <a:p>
            <a:endParaRPr lang="en-US" dirty="0"/>
          </a:p>
          <a:p>
            <a:r>
              <a:rPr lang="en-US" dirty="0" smtClean="0"/>
              <a:t>Manufacturer chooses Capacity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Supply Chain Profit = 40.32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6" name="Ink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00200" y="1066800"/>
            <a:ext cx="3810000" cy="3189960"/>
          </a:xfrm>
          <a:prstGeom prst="rect">
            <a:avLst/>
          </a:prstGeom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5127429" y="3885171"/>
              <a:ext cx="453600" cy="33732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5107629" y="3795891"/>
                <a:ext cx="51336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8">
            <p14:nvContentPartPr>
              <p14:cNvPr id="18" name="Ink 17"/>
              <p14:cNvContentPartPr/>
              <p14:nvPr/>
            </p14:nvContentPartPr>
            <p14:xfrm>
              <a:off x="2228349" y="3415371"/>
              <a:ext cx="3321000" cy="297180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215749" y="3352011"/>
                <a:ext cx="3370680" cy="31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0">
            <p14:nvContentPartPr>
              <p14:cNvPr id="19" name="Ink 18"/>
              <p14:cNvContentPartPr/>
              <p14:nvPr/>
            </p14:nvContentPartPr>
            <p14:xfrm>
              <a:off x="5251269" y="6173691"/>
              <a:ext cx="313560" cy="35856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5227869" y="6109611"/>
                <a:ext cx="377640" cy="5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3970749" y="1833891"/>
              <a:ext cx="511920" cy="56304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3968949" y="1832091"/>
                <a:ext cx="514440" cy="56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4">
            <p14:nvContentPartPr>
              <p14:cNvPr id="27" name="Ink 26"/>
              <p14:cNvContentPartPr/>
              <p14:nvPr/>
            </p14:nvContentPartPr>
            <p14:xfrm>
              <a:off x="3420309" y="3392691"/>
              <a:ext cx="585720" cy="45072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418509" y="3390891"/>
                <a:ext cx="588240" cy="45468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2497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Expected Profits and Coordination – take-or-pay contract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83" y="1447800"/>
            <a:ext cx="818465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943600" y="1981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5791200"/>
            <a:ext cx="761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Note that the supply chain and manufacturer profits are now maximized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at the same capacity level of K=20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732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Outline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Coordination</a:t>
            </a:r>
            <a:r>
              <a:rPr lang="en-US" dirty="0" smtClean="0"/>
              <a:t> – definition and examples</a:t>
            </a:r>
          </a:p>
          <a:p>
            <a:r>
              <a:rPr lang="en-US" dirty="0" smtClean="0"/>
              <a:t>A model of coordination and impact</a:t>
            </a:r>
          </a:p>
          <a:p>
            <a:r>
              <a:rPr lang="en-US" dirty="0" smtClean="0"/>
              <a:t>Take-or-pay contracts</a:t>
            </a:r>
          </a:p>
          <a:p>
            <a:r>
              <a:rPr lang="en-US" dirty="0" smtClean="0"/>
              <a:t>Capacity Reservation contracts</a:t>
            </a:r>
          </a:p>
          <a:p>
            <a:r>
              <a:rPr lang="en-US" dirty="0" smtClean="0"/>
              <a:t>Advance Order Quantity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801615"/>
            <a:ext cx="2886075" cy="53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9567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Capacity Reservation Contract</a:t>
            </a:r>
            <a:r>
              <a:rPr lang="en-US" sz="3600" dirty="0" smtClean="0"/>
              <a:t> </a:t>
            </a:r>
            <a:r>
              <a:rPr lang="en-US" sz="2800" dirty="0" smtClean="0"/>
              <a:t>(Section 5.9)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retailer pays a cost “p” per unit to reserve capacity and “w1” per unit to use capacity</a:t>
            </a:r>
          </a:p>
          <a:p>
            <a:r>
              <a:rPr lang="en-US" dirty="0" smtClean="0"/>
              <a:t>Note that this contract is the same as setting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 = </a:t>
            </a:r>
            <a:r>
              <a:rPr lang="el-GR" dirty="0" smtClean="0"/>
              <a:t>τ</a:t>
            </a:r>
            <a:r>
              <a:rPr lang="en-US" dirty="0" smtClean="0"/>
              <a:t>  and setting w1 = w-</a:t>
            </a:r>
            <a:r>
              <a:rPr lang="el-GR" dirty="0" smtClean="0"/>
              <a:t>τ</a:t>
            </a:r>
            <a:r>
              <a:rPr lang="en-US" dirty="0" smtClean="0"/>
              <a:t> = 1.95-0.35 = 1.60 in the take-or-pay contract</a:t>
            </a:r>
          </a:p>
          <a:p>
            <a:r>
              <a:rPr lang="en-US" dirty="0" smtClean="0"/>
              <a:t>Thus the capacity reservation contract with appropriate p and w1 also coordinates the supply chain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133600" y="5867400"/>
            <a:ext cx="4191000" cy="38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79011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Advance Order Quantity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Advance Order Quantities are another coordinating agreement</a:t>
            </a:r>
          </a:p>
          <a:p>
            <a:r>
              <a:rPr lang="en-US" dirty="0" smtClean="0"/>
              <a:t>The retailer commits to an order ahead of demand by paying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a</a:t>
            </a:r>
            <a:r>
              <a:rPr lang="en-US" dirty="0" smtClean="0"/>
              <a:t> (&lt;= w) per unit</a:t>
            </a:r>
          </a:p>
          <a:p>
            <a:r>
              <a:rPr lang="en-US" dirty="0" smtClean="0"/>
              <a:t>The retailer orders later (after demand is revealed) and pays w per unit </a:t>
            </a:r>
          </a:p>
          <a:p>
            <a:r>
              <a:rPr lang="en-US" dirty="0" smtClean="0"/>
              <a:t>Even if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a</a:t>
            </a:r>
            <a:r>
              <a:rPr lang="en-US" dirty="0" smtClean="0"/>
              <a:t> is chosen to get the retailer to order “K”, the supply chain is not coordinated</a:t>
            </a:r>
          </a:p>
          <a:p>
            <a:r>
              <a:rPr lang="en-US" dirty="0" smtClean="0"/>
              <a:t>Advance order quantities are not guaranteed to coordinate the supply chain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638800"/>
            <a:ext cx="144205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04830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Summary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the absence of coordinating agreements, the supply chain profit is not maximized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Coordinating agreements enable independent decisions by participants in the supply chain while attaining the supply chain maximum profit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These coordinating agreements can be structured to generate win-win outcomes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Coordination agreements offer a tool to enable both supply chain profit increases as well as win-win outcomes across supply chain participants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791200"/>
            <a:ext cx="4181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412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Coordination - </a:t>
            </a:r>
            <a:r>
              <a:rPr lang="en-US" sz="3600" b="1" dirty="0" smtClean="0">
                <a:solidFill>
                  <a:srgbClr val="0070C0"/>
                </a:solidFill>
              </a:rPr>
              <a:t>definitions</a:t>
            </a:r>
            <a:r>
              <a:rPr lang="en-US" b="1" i="0" u="none" strike="noStrike" baseline="0" dirty="0" smtClean="0">
                <a:solidFill>
                  <a:srgbClr val="0070C0"/>
                </a:solidFill>
                <a:latin typeface="GillSansStd"/>
              </a:rPr>
              <a:t> </a:t>
            </a:r>
            <a:r>
              <a:rPr lang="en-US" b="0" i="0" u="none" strike="noStrike" baseline="0" dirty="0" smtClean="0">
                <a:latin typeface="GillSansStd"/>
              </a:rPr>
              <a:t>([80])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u="none" strike="noStrike" baseline="0" dirty="0" smtClean="0">
                <a:latin typeface="GillSansStd"/>
              </a:rPr>
              <a:t> </a:t>
            </a:r>
            <a:r>
              <a:rPr lang="en-US" sz="3000" b="0" i="0" u="none" strike="noStrike" baseline="0" dirty="0" smtClean="0">
                <a:latin typeface="GillSansStd"/>
              </a:rPr>
              <a:t>“bring together the different elements (of a complex activity or organization) into a harmonious or efficient relationship.”</a:t>
            </a:r>
          </a:p>
          <a:p>
            <a:r>
              <a:rPr lang="en-US" sz="3000" b="0" i="0" u="none" strike="noStrike" baseline="0" dirty="0" smtClean="0">
                <a:latin typeface="GillSansStd"/>
              </a:rPr>
              <a:t>“negotiate with others in order to work effectively” </a:t>
            </a:r>
          </a:p>
          <a:p>
            <a:r>
              <a:rPr lang="en-US" sz="3000" b="0" i="0" u="none" strike="noStrike" baseline="0" dirty="0" smtClean="0">
                <a:latin typeface="GillSansStd"/>
              </a:rPr>
              <a:t>“match or harmonize” the needs of multiple constituents.</a:t>
            </a:r>
          </a:p>
          <a:p>
            <a:endParaRPr lang="en-US" sz="3000" dirty="0">
              <a:latin typeface="GillSansStd"/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GillSansStd"/>
              </a:rPr>
              <a:t>Coordination is a key </a:t>
            </a:r>
            <a:r>
              <a:rPr lang="en-US" sz="3000" dirty="0" smtClean="0">
                <a:solidFill>
                  <a:srgbClr val="C00000"/>
                </a:solidFill>
                <a:latin typeface="GillSansStd"/>
              </a:rPr>
              <a:t>when parts of a supply chain are controlled or owned by different entities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93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 – US Coast Guard </a:t>
            </a:r>
            <a:r>
              <a:rPr lang="en-US" sz="3200" dirty="0" smtClean="0"/>
              <a:t>(Section 5.1)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/>
          <a:lstStyle/>
          <a:p>
            <a:r>
              <a:rPr lang="en-US" dirty="0" smtClean="0"/>
              <a:t>Aircraft Repair and Service Center</a:t>
            </a:r>
          </a:p>
          <a:p>
            <a:r>
              <a:rPr lang="en-US" dirty="0" smtClean="0"/>
              <a:t>Central repair facility for all 26 </a:t>
            </a:r>
            <a:r>
              <a:rPr lang="en-US" dirty="0" err="1" smtClean="0"/>
              <a:t>airstations</a:t>
            </a:r>
            <a:endParaRPr lang="en-US" dirty="0" smtClean="0"/>
          </a:p>
          <a:p>
            <a:r>
              <a:rPr lang="en-US" dirty="0" smtClean="0"/>
              <a:t>Engineering Division (ACMS) – tracks parts by serial number, monitors part age, repair or overhaul</a:t>
            </a:r>
          </a:p>
          <a:p>
            <a:r>
              <a:rPr lang="en-US" dirty="0" smtClean="0"/>
              <a:t>Inventory Division (AMMIS)  – maintains inventory of repaired parts, trigger part repair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410200"/>
            <a:ext cx="1447800" cy="11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6878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 – US Coast Guard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382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part age to link to demand over lead time</a:t>
            </a:r>
          </a:p>
          <a:p>
            <a:r>
              <a:rPr lang="en-US" dirty="0" smtClean="0"/>
              <a:t>Intuition – if demands not observed, then parts on aircraft are ageing, thus increasing the probability of impending demand</a:t>
            </a:r>
          </a:p>
          <a:p>
            <a:r>
              <a:rPr lang="en-US" dirty="0" smtClean="0"/>
              <a:t>Each period, identify a count of parts whose age exceeds an age threshold </a:t>
            </a:r>
          </a:p>
          <a:p>
            <a:r>
              <a:rPr lang="en-US" dirty="0" smtClean="0"/>
              <a:t>Empirically estimate the correlation between part age threshold related counts and observed demand (see next page)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943600"/>
            <a:ext cx="35718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77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Correlation </a:t>
            </a:r>
            <a:r>
              <a:rPr lang="en-US" sz="2800" dirty="0" smtClean="0"/>
              <a:t>between demand and part age signals for different age thresholds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429" y="1299754"/>
            <a:ext cx="6631942" cy="517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647514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Age Threshold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33400" y="3429000"/>
            <a:ext cx="123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15000" y="1828800"/>
            <a:ext cx="7620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943600" y="54102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5105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Optimal Age Threshold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42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 – US Coast Guard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the optimal age threshold as shown in the earlier page</a:t>
            </a:r>
          </a:p>
          <a:p>
            <a:r>
              <a:rPr lang="en-US" dirty="0" smtClean="0"/>
              <a:t>Adjust the repaired product inventory synchronized with the projected demand</a:t>
            </a:r>
          </a:p>
          <a:p>
            <a:r>
              <a:rPr lang="en-US" dirty="0" smtClean="0"/>
              <a:t>Thus the time that repaired parts remain in the system before use decreases</a:t>
            </a:r>
          </a:p>
          <a:p>
            <a:r>
              <a:rPr lang="en-US" dirty="0" smtClean="0"/>
              <a:t>This reduces the cost of part repair while matching supply and demand – achieving  coordination between the engineering and inventory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486400"/>
            <a:ext cx="117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586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 - Revenue Sharing Agreements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Lucas Aerospace and Rolls Royce – Lucas invests in fuel control systems and gets revenue from use of Rolls Royce engines</a:t>
            </a:r>
          </a:p>
          <a:p>
            <a:r>
              <a:rPr lang="en-US" dirty="0" smtClean="0"/>
              <a:t>Movie studios and Blockbuster Rental– provide videos for $8 and a share of customer rental income</a:t>
            </a:r>
          </a:p>
          <a:p>
            <a:r>
              <a:rPr lang="en-US" dirty="0" smtClean="0"/>
              <a:t> Wind Turbine installer and </a:t>
            </a:r>
            <a:r>
              <a:rPr lang="en-US" dirty="0" err="1" smtClean="0"/>
              <a:t>Lorian</a:t>
            </a:r>
            <a:r>
              <a:rPr lang="en-US" dirty="0" smtClean="0"/>
              <a:t> County – land leases provided by county for 20% of energy revenue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019800"/>
            <a:ext cx="29813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827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Coordination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aligning incentives, decisions made reflect joint objectives to maximize supply chain profit</a:t>
            </a:r>
          </a:p>
          <a:p>
            <a:r>
              <a:rPr lang="en-US" dirty="0" smtClean="0"/>
              <a:t>The agreement enables risk sharing thus optimal responses to uncertainty</a:t>
            </a:r>
          </a:p>
          <a:p>
            <a:r>
              <a:rPr lang="en-US" dirty="0" smtClean="0"/>
              <a:t>Coordination incents manufacturers to make products more durable, retailers to carry the optimal level of inventory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Models discussed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9440-32CF-4A92-8708-97C51D233E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7035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naging Supply Chains:&amp;#x0D;&amp;#x0A;Concepts, Tools, Applications&amp;#x0D;&amp;#x0A;&amp;#x0D;&amp;#x0A;&amp;#x0D;&amp;#x0A;&amp;#x0D;&amp;#x0A;Chapter 5: Coordination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Outline&amp;quot;&quot;/&gt;&lt;property id=&quot;20307&quot; value=&quot;258&quot;/&gt;&lt;/object&gt;&lt;object type=&quot;3&quot; unique_id=&quot;10038&quot;&gt;&lt;property id=&quot;20148&quot; value=&quot;5&quot;/&gt;&lt;property id=&quot;20300&quot; value=&quot;Slide 3 - &amp;quot;Coordination - definitions ([80])&amp;quot;&quot;/&gt;&lt;property id=&quot;20307&quot; value=&quot;259&quot;/&gt;&lt;/object&gt;&lt;object type=&quot;3&quot; unique_id=&quot;10039&quot;&gt;&lt;property id=&quot;20148&quot; value=&quot;5&quot;/&gt;&lt;property id=&quot;20300&quot; value=&quot;Slide 4 - &amp;quot;Coordination – US Coast Guard (Section 5.1)&amp;quot;&quot;/&gt;&lt;property id=&quot;20307&quot; value=&quot;260&quot;/&gt;&lt;/object&gt;&lt;object type=&quot;3&quot; unique_id=&quot;10052&quot;&gt;&lt;property id=&quot;20148&quot; value=&quot;5&quot;/&gt;&lt;property id=&quot;20300&quot; value=&quot;Slide 5 - &amp;quot;Coordination – US Coast Guard&amp;quot;&quot;/&gt;&lt;property id=&quot;20307&quot; value=&quot;261&quot;/&gt;&lt;/object&gt;&lt;object type=&quot;3&quot; unique_id=&quot;10053&quot;&gt;&lt;property id=&quot;20148&quot; value=&quot;5&quot;/&gt;&lt;property id=&quot;20300&quot; value=&quot;Slide 6 - &amp;quot;Correlation between demand and part age signals for different age thresholds&amp;quot;&quot;/&gt;&lt;property id=&quot;20307&quot; value=&quot;262&quot;/&gt;&lt;/object&gt;&lt;object type=&quot;3&quot; unique_id=&quot;10086&quot;&gt;&lt;property id=&quot;20148&quot; value=&quot;5&quot;/&gt;&lt;property id=&quot;20300&quot; value=&quot;Slide 7 - &amp;quot;Coordination – US Coast Guard&amp;quot;&quot;/&gt;&lt;property id=&quot;20307&quot; value=&quot;263&quot;/&gt;&lt;/object&gt;&lt;object type=&quot;3&quot; unique_id=&quot;10132&quot;&gt;&lt;property id=&quot;20148&quot; value=&quot;5&quot;/&gt;&lt;property id=&quot;20300&quot; value=&quot;Slide 8 - &amp;quot;Coordination - Revenue Sharing Agreements&amp;quot;&quot;/&gt;&lt;property id=&quot;20307&quot; value=&quot;264&quot;/&gt;&lt;/object&gt;&lt;object type=&quot;3&quot; unique_id=&quot;10133&quot;&gt;&lt;property id=&quot;20148&quot; value=&quot;5&quot;/&gt;&lt;property id=&quot;20300&quot; value=&quot;Slide 9 - &amp;quot;Coordination&amp;quot;&quot;/&gt;&lt;property id=&quot;20307&quot; value=&quot;265&quot;/&gt;&lt;/object&gt;&lt;object type=&quot;3&quot; unique_id=&quot;10134&quot;&gt;&lt;property id=&quot;20148&quot; value=&quot;5&quot;/&gt;&lt;property id=&quot;20300&quot; value=&quot;Slide 10 - &amp;quot;Coordination – A Model&amp;quot;&quot;/&gt;&lt;property id=&quot;20307&quot; value=&quot;266&quot;/&gt;&lt;/object&gt;&lt;object type=&quot;3&quot; unique_id=&quot;10243&quot;&gt;&lt;property id=&quot;20148&quot; value=&quot;5&quot;/&gt;&lt;property id=&quot;20300&quot; value=&quot;Slide 11 - &amp;quot;Supply Chain Optimal Decisions&amp;quot;&quot;/&gt;&lt;property id=&quot;20307&quot; value=&quot;267&quot;/&gt;&lt;/object&gt;&lt;object type=&quot;3&quot; unique_id=&quot;10244&quot;&gt;&lt;property id=&quot;20148&quot; value=&quot;5&quot;/&gt;&lt;property id=&quot;20300&quot; value=&quot;Slide 12 - &amp;quot;Manufacturer Optimal Capacity&amp;quot;&quot;/&gt;&lt;property id=&quot;20307&quot; value=&quot;268&quot;/&gt;&lt;/object&gt;&lt;object type=&quot;3&quot; unique_id=&quot;10245&quot;&gt;&lt;property id=&quot;20148&quot; value=&quot;5&quot;/&gt;&lt;property id=&quot;20300&quot; value=&quot;Slide 13 - &amp;quot;Example – Supply Chain Decisions&amp;quot;&quot;/&gt;&lt;property id=&quot;20307&quot; value=&quot;269&quot;/&gt;&lt;/object&gt;&lt;object type=&quot;3&quot; unique_id=&quot;10291&quot;&gt;&lt;property id=&quot;20148&quot; value=&quot;5&quot;/&gt;&lt;property id=&quot;20300&quot; value=&quot;Slide 14 - &amp;quot;Manufacturer Chooses Capacity – Supply Chain Impact&amp;quot;&quot;/&gt;&lt;property id=&quot;20307&quot; value=&quot;270&quot;/&gt;&lt;/object&gt;&lt;object type=&quot;3&quot; unique_id=&quot;10356&quot;&gt;&lt;property id=&quot;20148&quot; value=&quot;5&quot;/&gt;&lt;property id=&quot;20300&quot; value=&quot;Slide 16 - &amp;quot;Take or pay contract&amp;quot;&quot;/&gt;&lt;property id=&quot;20307&quot; value=&quot;271&quot;/&gt;&lt;/object&gt;&lt;object type=&quot;3&quot; unique_id=&quot;10357&quot;&gt;&lt;property id=&quot;20148&quot; value=&quot;5&quot;/&gt;&lt;property id=&quot;20300&quot; value=&quot;Slide 17 - &amp;quot;Take-or-pay-contract&amp;quot;&quot;/&gt;&lt;property id=&quot;20307&quot; value=&quot;272&quot;/&gt;&lt;/object&gt;&lt;object type=&quot;3&quot; unique_id=&quot;10470&quot;&gt;&lt;property id=&quot;20148&quot; value=&quot;5&quot;/&gt;&lt;property id=&quot;20300&quot; value=&quot;Slide 18 - &amp;quot;Pie Chart View&amp;quot;&quot;/&gt;&lt;property id=&quot;20307&quot; value=&quot;274&quot;/&gt;&lt;/object&gt;&lt;object type=&quot;3&quot; unique_id=&quot;10567&quot;&gt;&lt;property id=&quot;20148&quot; value=&quot;5&quot;/&gt;&lt;property id=&quot;20300&quot; value=&quot;Slide 15 - &amp;quot;Expected Profits with a wholesale price agreement&amp;quot;&quot;/&gt;&lt;property id=&quot;20307&quot; value=&quot;277&quot;/&gt;&lt;/object&gt;&lt;object type=&quot;3&quot; unique_id=&quot;10568&quot;&gt;&lt;property id=&quot;20148&quot; value=&quot;5&quot;/&gt;&lt;property id=&quot;20300&quot; value=&quot;Slide 19 - &amp;quot;Expected Profits and Coordination – take-or-pay contract&amp;quot;&quot;/&gt;&lt;property id=&quot;20307&quot; value=&quot;276&quot;/&gt;&lt;/object&gt;&lt;object type=&quot;3&quot; unique_id=&quot;10569&quot;&gt;&lt;property id=&quot;20148&quot; value=&quot;5&quot;/&gt;&lt;property id=&quot;20300&quot; value=&quot;Slide 20 - &amp;quot;Capacity Reservation Contract (Section 5.9)&amp;quot;&quot;/&gt;&lt;property id=&quot;20307&quot; value=&quot;275&quot;/&gt;&lt;/object&gt;&lt;object type=&quot;3&quot; unique_id=&quot;10658&quot;&gt;&lt;property id=&quot;20148&quot; value=&quot;5&quot;/&gt;&lt;property id=&quot;20300&quot; value=&quot;Slide 21 - &amp;quot;Advance Order Quantity&amp;quot;&quot;/&gt;&lt;property id=&quot;20307&quot; value=&quot;278&quot;/&gt;&lt;/object&gt;&lt;object type=&quot;3&quot; unique_id=&quot;10659&quot;&gt;&lt;property id=&quot;20148&quot; value=&quot;5&quot;/&gt;&lt;property id=&quot;20300&quot; value=&quot;Slide 22 - &amp;quot;Summary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1092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Managing Supply Chains: Concepts, Tools, Applications   Chapter 5: Coordination</vt:lpstr>
      <vt:lpstr>Outline</vt:lpstr>
      <vt:lpstr>Coordination - definitions ([80])</vt:lpstr>
      <vt:lpstr>Coordination – US Coast Guard (Section 5.1)</vt:lpstr>
      <vt:lpstr>Coordination – US Coast Guard</vt:lpstr>
      <vt:lpstr>Correlation between demand and part age signals for different age thresholds</vt:lpstr>
      <vt:lpstr>Coordination – US Coast Guard</vt:lpstr>
      <vt:lpstr>Coordination - Revenue Sharing Agreements</vt:lpstr>
      <vt:lpstr>Coordination</vt:lpstr>
      <vt:lpstr>Coordination – A Model</vt:lpstr>
      <vt:lpstr>Supply Chain Optimal Decisions</vt:lpstr>
      <vt:lpstr>Manufacturer Optimal Capacity</vt:lpstr>
      <vt:lpstr>Example – Supply Chain Decisions</vt:lpstr>
      <vt:lpstr>Manufacturer Chooses Capacity – Supply Chain Impact</vt:lpstr>
      <vt:lpstr>Expected Profits with a wholesale price agreement</vt:lpstr>
      <vt:lpstr>Take or pay contract</vt:lpstr>
      <vt:lpstr>Take or pay contract</vt:lpstr>
      <vt:lpstr>Pie Chart View</vt:lpstr>
      <vt:lpstr>Expected Profits and Coordination – take-or-pay contract</vt:lpstr>
      <vt:lpstr>Capacity Reservation Contract (Section 5.9)</vt:lpstr>
      <vt:lpstr>Advance Order Quantity</vt:lpstr>
      <vt:lpstr>Summary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Supply Chains: Concepts, Tools, Applications    Chapter 5: Coordination</dc:title>
  <dc:creator>Windows User</dc:creator>
  <cp:lastModifiedBy>dickhercher</cp:lastModifiedBy>
  <cp:revision>35</cp:revision>
  <dcterms:created xsi:type="dcterms:W3CDTF">2013-05-12T03:58:25Z</dcterms:created>
  <dcterms:modified xsi:type="dcterms:W3CDTF">2013-12-17T17:23:05Z</dcterms:modified>
</cp:coreProperties>
</file>